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57440B2-19DE-4BF5-B607-DBB456D74201}" type="datetimeFigureOut">
              <a:rPr lang="lv-LV" smtClean="0"/>
              <a:t>2019.09.18.</a:t>
            </a:fld>
            <a:endParaRPr lang="lv-LV"/>
          </a:p>
        </p:txBody>
      </p:sp>
      <p:sp>
        <p:nvSpPr>
          <p:cNvPr id="17" name="Footer Placeholder 16"/>
          <p:cNvSpPr>
            <a:spLocks noGrp="1"/>
          </p:cNvSpPr>
          <p:nvPr>
            <p:ph type="ftr" sz="quarter" idx="11"/>
          </p:nvPr>
        </p:nvSpPr>
        <p:spPr/>
        <p:txBody>
          <a:bodyPr/>
          <a:lstStyle/>
          <a:p>
            <a:endParaRPr lang="lv-LV"/>
          </a:p>
        </p:txBody>
      </p:sp>
      <p:sp>
        <p:nvSpPr>
          <p:cNvPr id="29" name="Slide Number Placeholder 28"/>
          <p:cNvSpPr>
            <a:spLocks noGrp="1"/>
          </p:cNvSpPr>
          <p:nvPr>
            <p:ph type="sldNum" sz="quarter" idx="12"/>
          </p:nvPr>
        </p:nvSpPr>
        <p:spPr/>
        <p:txBody>
          <a:bodyPr/>
          <a:lstStyle/>
          <a:p>
            <a:fld id="{BEAE361C-3BF3-43A8-8F33-CC9CB8F000C3}" type="slidenum">
              <a:rPr lang="lv-LV" smtClean="0"/>
              <a:t>‹#›</a:t>
            </a:fld>
            <a:endParaRPr lang="lv-LV"/>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440B2-19DE-4BF5-B607-DBB456D74201}" type="datetimeFigureOut">
              <a:rPr lang="lv-LV" smtClean="0"/>
              <a:t>2019.09.18.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BEAE361C-3BF3-43A8-8F33-CC9CB8F000C3}"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440B2-19DE-4BF5-B607-DBB456D74201}" type="datetimeFigureOut">
              <a:rPr lang="lv-LV" smtClean="0"/>
              <a:t>2019.09.18.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BEAE361C-3BF3-43A8-8F33-CC9CB8F000C3}"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440B2-19DE-4BF5-B607-DBB456D74201}" type="datetimeFigureOut">
              <a:rPr lang="lv-LV" smtClean="0"/>
              <a:t>2019.09.18.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BEAE361C-3BF3-43A8-8F33-CC9CB8F000C3}"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7440B2-19DE-4BF5-B607-DBB456D74201}" type="datetimeFigureOut">
              <a:rPr lang="lv-LV" smtClean="0"/>
              <a:t>2019.09.18.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a:xfrm>
            <a:off x="7924800" y="6416675"/>
            <a:ext cx="762000" cy="365125"/>
          </a:xfrm>
        </p:spPr>
        <p:txBody>
          <a:bodyPr/>
          <a:lstStyle/>
          <a:p>
            <a:fld id="{BEAE361C-3BF3-43A8-8F33-CC9CB8F000C3}" type="slidenum">
              <a:rPr lang="lv-LV" smtClean="0"/>
              <a:t>‹#›</a:t>
            </a:fld>
            <a:endParaRPr lang="lv-LV"/>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440B2-19DE-4BF5-B607-DBB456D74201}" type="datetimeFigureOut">
              <a:rPr lang="lv-LV" smtClean="0"/>
              <a:t>2019.09.18.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BEAE361C-3BF3-43A8-8F33-CC9CB8F000C3}"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7440B2-19DE-4BF5-B607-DBB456D74201}" type="datetimeFigureOut">
              <a:rPr lang="lv-LV" smtClean="0"/>
              <a:t>2019.09.18.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BEAE361C-3BF3-43A8-8F33-CC9CB8F000C3}"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7440B2-19DE-4BF5-B607-DBB456D74201}" type="datetimeFigureOut">
              <a:rPr lang="lv-LV" smtClean="0"/>
              <a:t>2019.09.18.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BEAE361C-3BF3-43A8-8F33-CC9CB8F000C3}"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440B2-19DE-4BF5-B607-DBB456D74201}" type="datetimeFigureOut">
              <a:rPr lang="lv-LV" smtClean="0"/>
              <a:t>2019.09.18.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BEAE361C-3BF3-43A8-8F33-CC9CB8F000C3}"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440B2-19DE-4BF5-B607-DBB456D74201}" type="datetimeFigureOut">
              <a:rPr lang="lv-LV" smtClean="0"/>
              <a:t>2019.09.18.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BEAE361C-3BF3-43A8-8F33-CC9CB8F000C3}" type="slidenum">
              <a:rPr lang="lv-LV" smtClean="0"/>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7440B2-19DE-4BF5-B607-DBB456D74201}" type="datetimeFigureOut">
              <a:rPr lang="lv-LV" smtClean="0"/>
              <a:t>2019.09.18.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BEAE361C-3BF3-43A8-8F33-CC9CB8F000C3}" type="slidenum">
              <a:rPr lang="lv-LV" smtClean="0"/>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57440B2-19DE-4BF5-B607-DBB456D74201}" type="datetimeFigureOut">
              <a:rPr lang="lv-LV" smtClean="0"/>
              <a:t>2019.09.18.</a:t>
            </a:fld>
            <a:endParaRPr lang="lv-LV"/>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lv-LV"/>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EAE361C-3BF3-43A8-8F33-CC9CB8F000C3}" type="slidenum">
              <a:rPr lang="lv-LV" smtClean="0"/>
              <a:t>‹#›</a:t>
            </a:fld>
            <a:endParaRPr lang="lv-LV"/>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uschamberfoundation.org/content/speak-language-stem-terminolog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chesterbeatty.ie/abou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b="1" u="sng" dirty="0"/>
              <a:t>CLIL pieeja– solis uz 21.gadsimta prasmēm un kompetencēm</a:t>
            </a:r>
            <a:endParaRPr lang="lv-LV" dirty="0"/>
          </a:p>
        </p:txBody>
      </p:sp>
      <p:sp>
        <p:nvSpPr>
          <p:cNvPr id="3" name="Subtitle 2"/>
          <p:cNvSpPr>
            <a:spLocks noGrp="1"/>
          </p:cNvSpPr>
          <p:nvPr>
            <p:ph type="subTitle" idx="1"/>
          </p:nvPr>
        </p:nvSpPr>
        <p:spPr/>
        <p:txBody>
          <a:bodyPr/>
          <a:lstStyle/>
          <a:p>
            <a:endParaRPr lang="lv-LV" dirty="0"/>
          </a:p>
        </p:txBody>
      </p:sp>
      <p:pic>
        <p:nvPicPr>
          <p:cNvPr id="4" name="Picture 3" descr="D:\User files\Documents\Dropbox\PROJEKTI\2019\KA 1 AKTIVI un RADOSHI\Dublina\fotoa no googlwedrivw\Dublin seminar 09-2019 05.jpg"/>
          <p:cNvPicPr/>
          <p:nvPr/>
        </p:nvPicPr>
        <p:blipFill>
          <a:blip r:embed="rId2" cstate="print"/>
          <a:srcRect/>
          <a:stretch>
            <a:fillRect/>
          </a:stretch>
        </p:blipFill>
        <p:spPr bwMode="auto">
          <a:xfrm>
            <a:off x="3491880" y="3861048"/>
            <a:ext cx="3312368" cy="194421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r>
              <a:rPr lang="lv-LV" b="1" dirty="0"/>
              <a:t>Projekts "Aktīvi un radoši", Projekta Nr. 2019-1-LV01-KA104-060133.</a:t>
            </a:r>
          </a:p>
          <a:p>
            <a:endParaRPr lang="lv-LV" dirty="0"/>
          </a:p>
        </p:txBody>
      </p:sp>
      <p:pic>
        <p:nvPicPr>
          <p:cNvPr id="4" name="Picture 3" descr="D:\User files\Documents\Dropbox\PROJEKTI\2019\KA 1 AKTIVI un RADOSHI\Dublina\fotoa no googlwedrivw\Dublin seminar 09-2019 06.jpg"/>
          <p:cNvPicPr/>
          <p:nvPr/>
        </p:nvPicPr>
        <p:blipFill>
          <a:blip r:embed="rId2" cstate="print"/>
          <a:srcRect/>
          <a:stretch>
            <a:fillRect/>
          </a:stretch>
        </p:blipFill>
        <p:spPr bwMode="auto">
          <a:xfrm>
            <a:off x="2843808" y="2780928"/>
            <a:ext cx="4824536" cy="329638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1.mobilitāte </a:t>
            </a:r>
            <a:r>
              <a:rPr lang="lv-LV" dirty="0"/>
              <a:t>– Dublina, Īrija. </a:t>
            </a:r>
          </a:p>
        </p:txBody>
      </p:sp>
      <p:sp>
        <p:nvSpPr>
          <p:cNvPr id="3" name="Content Placeholder 2"/>
          <p:cNvSpPr>
            <a:spLocks noGrp="1"/>
          </p:cNvSpPr>
          <p:nvPr>
            <p:ph idx="1"/>
          </p:nvPr>
        </p:nvSpPr>
        <p:spPr/>
        <p:txBody>
          <a:bodyPr/>
          <a:lstStyle/>
          <a:p>
            <a:r>
              <a:rPr lang="lv-LV" dirty="0" smtClean="0"/>
              <a:t>Dalība – Rita Liepiņa.</a:t>
            </a:r>
          </a:p>
          <a:p>
            <a:r>
              <a:rPr lang="lv-LV" dirty="0"/>
              <a:t>Kursus organizēja mācību centrs no Bulgārijas </a:t>
            </a:r>
            <a:r>
              <a:rPr lang="lv-LV" dirty="0" err="1"/>
              <a:t>Motivated</a:t>
            </a:r>
            <a:r>
              <a:rPr lang="lv-LV" dirty="0"/>
              <a:t> </a:t>
            </a:r>
            <a:r>
              <a:rPr lang="lv-LV" dirty="0" err="1"/>
              <a:t>Learning</a:t>
            </a:r>
            <a:r>
              <a:rPr lang="lv-LV" dirty="0"/>
              <a:t> </a:t>
            </a:r>
            <a:r>
              <a:rPr lang="lv-LV" dirty="0" err="1"/>
              <a:t>for</a:t>
            </a:r>
            <a:r>
              <a:rPr lang="lv-LV" dirty="0"/>
              <a:t> </a:t>
            </a:r>
            <a:r>
              <a:rPr lang="lv-LV" dirty="0" err="1"/>
              <a:t>everyone</a:t>
            </a:r>
            <a:r>
              <a:rPr lang="lv-LV" dirty="0"/>
              <a:t> (MFLE), bet kursu pasniedzējs bija </a:t>
            </a:r>
            <a:r>
              <a:rPr lang="lv-LV" dirty="0" err="1"/>
              <a:t>Aljoša</a:t>
            </a:r>
            <a:r>
              <a:rPr lang="lv-LV" dirty="0"/>
              <a:t> </a:t>
            </a:r>
            <a:r>
              <a:rPr lang="lv-LV" dirty="0" err="1"/>
              <a:t>Pažin</a:t>
            </a:r>
            <a:r>
              <a:rPr lang="lv-LV" dirty="0"/>
              <a:t>  no Horvātijas. Kursu dalībnieki bija ieradušies  arī no Turcijas.</a:t>
            </a:r>
          </a:p>
          <a:p>
            <a:endParaRPr lang="lv-LV" dirty="0" smtClean="0"/>
          </a:p>
          <a:p>
            <a:endParaRPr lang="lv-LV" dirty="0"/>
          </a:p>
        </p:txBody>
      </p:sp>
      <p:pic>
        <p:nvPicPr>
          <p:cNvPr id="4" name="Picture 3" descr="D:\User files\Documents\Dropbox\PROJEKTI\2019\KA 1 AKTIVI un RADOSHI\Dublina\fotoa no googlwedrivw\Dublin seminar 09-2019 01.jpg"/>
          <p:cNvPicPr/>
          <p:nvPr/>
        </p:nvPicPr>
        <p:blipFill>
          <a:blip r:embed="rId2" cstate="print"/>
          <a:srcRect/>
          <a:stretch>
            <a:fillRect/>
          </a:stretch>
        </p:blipFill>
        <p:spPr bwMode="auto">
          <a:xfrm>
            <a:off x="4932040" y="4293096"/>
            <a:ext cx="2664296" cy="194421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Kas ir CLIL?</a:t>
            </a:r>
            <a:endParaRPr lang="lv-LV" dirty="0"/>
          </a:p>
        </p:txBody>
      </p:sp>
      <p:sp>
        <p:nvSpPr>
          <p:cNvPr id="3" name="Content Placeholder 2"/>
          <p:cNvSpPr>
            <a:spLocks noGrp="1"/>
          </p:cNvSpPr>
          <p:nvPr>
            <p:ph idx="1"/>
          </p:nvPr>
        </p:nvSpPr>
        <p:spPr/>
        <p:txBody>
          <a:bodyPr/>
          <a:lstStyle/>
          <a:p>
            <a:r>
              <a:rPr lang="lv-LV" dirty="0"/>
              <a:t>CLIL saīsinājumā no angļu valodas nozīmē </a:t>
            </a:r>
            <a:r>
              <a:rPr lang="lv-LV" dirty="0" err="1"/>
              <a:t>Content</a:t>
            </a:r>
            <a:r>
              <a:rPr lang="lv-LV" dirty="0"/>
              <a:t> </a:t>
            </a:r>
            <a:r>
              <a:rPr lang="lv-LV" dirty="0" err="1"/>
              <a:t>and</a:t>
            </a:r>
            <a:r>
              <a:rPr lang="lv-LV" dirty="0"/>
              <a:t> </a:t>
            </a:r>
            <a:r>
              <a:rPr lang="lv-LV" dirty="0" err="1"/>
              <a:t>Language</a:t>
            </a:r>
            <a:r>
              <a:rPr lang="lv-LV" dirty="0"/>
              <a:t> </a:t>
            </a:r>
            <a:r>
              <a:rPr lang="lv-LV" dirty="0" err="1"/>
              <a:t>Integrated</a:t>
            </a:r>
            <a:r>
              <a:rPr lang="lv-LV" dirty="0"/>
              <a:t> </a:t>
            </a:r>
            <a:r>
              <a:rPr lang="lv-LV" dirty="0" err="1"/>
              <a:t>Learning</a:t>
            </a:r>
            <a:r>
              <a:rPr lang="lv-LV" dirty="0"/>
              <a:t> – valodas apguve citu mācību priekšmetu ietvaros. Svešvalodu skolotājiem skolās tā ir jau labi zināma pieeja, bet pieaugušo izglītībā šis ir jauns izaicinājums.</a:t>
            </a:r>
          </a:p>
          <a:p>
            <a:endParaRPr lang="lv-L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Kā CLIL pielietot praksē?</a:t>
            </a:r>
            <a:endParaRPr lang="lv-LV" dirty="0"/>
          </a:p>
        </p:txBody>
      </p:sp>
      <p:sp>
        <p:nvSpPr>
          <p:cNvPr id="3" name="Content Placeholder 2"/>
          <p:cNvSpPr>
            <a:spLocks noGrp="1"/>
          </p:cNvSpPr>
          <p:nvPr>
            <p:ph idx="1"/>
          </p:nvPr>
        </p:nvSpPr>
        <p:spPr/>
        <p:txBody>
          <a:bodyPr>
            <a:normAutofit fontScale="92500" lnSpcReduction="10000"/>
          </a:bodyPr>
          <a:lstStyle/>
          <a:p>
            <a:r>
              <a:rPr lang="lv-LV" dirty="0"/>
              <a:t>Izmantojot CLIL pieeju, notiek vienlaicīgi gan satura, gan valodas apgūšana, bet faktiski arī tiek uzlabotas mācīšanās prasmes. CLIL pieeja sekmē tādas kompetences kā tolerance, kritiskā domāšana, pilsoniskums, kooperācija, radošums. Tās visas ir kritiski svarīgas prasmes 21.gadsimta pilsoņiem, arī tiem, kam skolas gadi jau aiz muguras. Piemēram, ar valodas starpniecību tiek apgūta vēsture, bioloģija, ķīmija, matemātika. Audzēkņi iemācās lietot valodu dažādās situācijās. CLIL ļauj ievērojami paplašināt mācību materiāla izmantošanas iespējas.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Kas ir STEM un STEAM?</a:t>
            </a:r>
            <a:endParaRPr lang="lv-LV" dirty="0"/>
          </a:p>
        </p:txBody>
      </p:sp>
      <p:sp>
        <p:nvSpPr>
          <p:cNvPr id="3" name="Content Placeholder 2"/>
          <p:cNvSpPr>
            <a:spLocks noGrp="1"/>
          </p:cNvSpPr>
          <p:nvPr>
            <p:ph idx="1"/>
          </p:nvPr>
        </p:nvSpPr>
        <p:spPr/>
        <p:txBody>
          <a:bodyPr>
            <a:normAutofit/>
          </a:bodyPr>
          <a:lstStyle/>
          <a:p>
            <a:r>
              <a:rPr lang="lv-LV" dirty="0"/>
              <a:t>Nodarbībās mēs aplūkojām arī saistību ar tā saucamajiem STEM un STEAM priekšmetiem. STEM – </a:t>
            </a:r>
            <a:r>
              <a:rPr lang="lv-LV" dirty="0" err="1"/>
              <a:t>Science</a:t>
            </a:r>
            <a:r>
              <a:rPr lang="lv-LV" dirty="0"/>
              <a:t>, </a:t>
            </a:r>
            <a:r>
              <a:rPr lang="lv-LV" dirty="0" err="1"/>
              <a:t>Techologies</a:t>
            </a:r>
            <a:r>
              <a:rPr lang="lv-LV" dirty="0"/>
              <a:t>, </a:t>
            </a:r>
            <a:r>
              <a:rPr lang="lv-LV" dirty="0" err="1"/>
              <a:t>Engineering</a:t>
            </a:r>
            <a:r>
              <a:rPr lang="lv-LV" dirty="0"/>
              <a:t>, </a:t>
            </a:r>
            <a:r>
              <a:rPr lang="lv-LV" dirty="0" err="1"/>
              <a:t>Mathematics</a:t>
            </a:r>
            <a:r>
              <a:rPr lang="lv-LV" dirty="0"/>
              <a:t>, šie eksaktie priekšmeti var padarīt mācības ļoti aizraujošas, ja izmanto dažādas integrētās metodes. Savukārt radošuma attīstībai klāt vēl nāk STEAM – Art – mākslas un radošuma metodes, kas ir tik aktuāla tēma šodien Eiropā.</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Vērtīgi </a:t>
            </a:r>
            <a:r>
              <a:rPr lang="lv-LV" dirty="0" err="1" smtClean="0"/>
              <a:t>linki</a:t>
            </a:r>
            <a:endParaRPr lang="lv-LV" dirty="0"/>
          </a:p>
        </p:txBody>
      </p:sp>
      <p:sp>
        <p:nvSpPr>
          <p:cNvPr id="3" name="Content Placeholder 2"/>
          <p:cNvSpPr>
            <a:spLocks noGrp="1"/>
          </p:cNvSpPr>
          <p:nvPr>
            <p:ph idx="1"/>
          </p:nvPr>
        </p:nvSpPr>
        <p:spPr/>
        <p:txBody>
          <a:bodyPr/>
          <a:lstStyle/>
          <a:p>
            <a:r>
              <a:rPr lang="lv-LV" dirty="0"/>
              <a:t>Piemērs STEM terminoloģijai angļu valodā - </a:t>
            </a:r>
            <a:r>
              <a:rPr lang="lv-LV" u="sng" dirty="0">
                <a:hlinkClick r:id="rId2"/>
              </a:rPr>
              <a:t>https://www.uschamberfoundation.org/content/speak-language-stem-terminology</a:t>
            </a:r>
            <a:endParaRPr lang="lv-LV" dirty="0"/>
          </a:p>
        </p:txBody>
      </p:sp>
      <p:pic>
        <p:nvPicPr>
          <p:cNvPr id="4" name="Picture 3" descr="D:\User files\Documents\Dropbox\PROJEKTI\2019\KA 1 AKTIVI un RADOSHI\Dublina\fotoa no googlwedrivw\Dublin seminar 09-2019 29.jpg"/>
          <p:cNvPicPr/>
          <p:nvPr/>
        </p:nvPicPr>
        <p:blipFill>
          <a:blip r:embed="rId3" cstate="print"/>
          <a:srcRect/>
          <a:stretch>
            <a:fillRect/>
          </a:stretch>
        </p:blipFill>
        <p:spPr bwMode="auto">
          <a:xfrm>
            <a:off x="2627784" y="3573016"/>
            <a:ext cx="3070107" cy="213625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DUBLINA un </a:t>
            </a:r>
            <a:r>
              <a:rPr lang="lv-LV" dirty="0" err="1" smtClean="0"/>
              <a:t>Chester</a:t>
            </a:r>
            <a:r>
              <a:rPr lang="lv-LV" dirty="0" smtClean="0"/>
              <a:t> </a:t>
            </a:r>
            <a:r>
              <a:rPr lang="lv-LV" dirty="0" err="1"/>
              <a:t>B</a:t>
            </a:r>
            <a:r>
              <a:rPr lang="lv-LV" dirty="0" err="1" smtClean="0"/>
              <a:t>eatty</a:t>
            </a:r>
            <a:r>
              <a:rPr lang="lv-LV" dirty="0" smtClean="0"/>
              <a:t>.</a:t>
            </a:r>
            <a:endParaRPr lang="lv-LV" dirty="0"/>
          </a:p>
        </p:txBody>
      </p:sp>
      <p:sp>
        <p:nvSpPr>
          <p:cNvPr id="3" name="Content Placeholder 2"/>
          <p:cNvSpPr>
            <a:spLocks noGrp="1"/>
          </p:cNvSpPr>
          <p:nvPr>
            <p:ph idx="1"/>
          </p:nvPr>
        </p:nvSpPr>
        <p:spPr/>
        <p:txBody>
          <a:bodyPr/>
          <a:lstStyle/>
          <a:p>
            <a:r>
              <a:rPr lang="lv-LV" dirty="0"/>
              <a:t>Brīvajā laikā iepazinu Dublinu, īru valodas akcentu un savdabību. Apmeklējām Dublinas pili un uzzinājām daudz jauna par Īrijas vēsturi. Savukārt vislielākais piedzīvojums bija netālu esošās bibliotēkas </a:t>
            </a:r>
            <a:r>
              <a:rPr lang="lv-LV" dirty="0" err="1"/>
              <a:t>Chester</a:t>
            </a:r>
            <a:r>
              <a:rPr lang="lv-LV" dirty="0"/>
              <a:t> </a:t>
            </a:r>
            <a:r>
              <a:rPr lang="lv-LV" dirty="0" err="1"/>
              <a:t>Beatty</a:t>
            </a:r>
            <a:r>
              <a:rPr lang="lv-LV" dirty="0"/>
              <a:t> apmeklējums, ko varētu raksturot kā </a:t>
            </a:r>
            <a:r>
              <a:rPr lang="lv-LV" dirty="0" err="1"/>
              <a:t>kaligrāfu</a:t>
            </a:r>
            <a:r>
              <a:rPr lang="lv-LV" dirty="0"/>
              <a:t> paradīzi. </a:t>
            </a:r>
            <a:r>
              <a:rPr lang="lv-LV" u="sng" dirty="0">
                <a:hlinkClick r:id="rId2"/>
              </a:rPr>
              <a:t>https://chesterbeatty.ie/about/</a:t>
            </a:r>
            <a:endParaRPr lang="lv-LV" dirty="0"/>
          </a:p>
        </p:txBody>
      </p:sp>
      <p:pic>
        <p:nvPicPr>
          <p:cNvPr id="4" name="Picture 3" descr="D:\User files\Documents\Dropbox\PROJEKTI\2019\KA 1 AKTIVI un RADOSHI\Dublina\fotoa no googlwedrivw\Dublin seminar 09-2019 22.jpg"/>
          <p:cNvPicPr/>
          <p:nvPr/>
        </p:nvPicPr>
        <p:blipFill>
          <a:blip r:embed="rId3" cstate="print"/>
          <a:srcRect/>
          <a:stretch>
            <a:fillRect/>
          </a:stretch>
        </p:blipFill>
        <p:spPr bwMode="auto">
          <a:xfrm>
            <a:off x="5436096" y="5301208"/>
            <a:ext cx="1815881" cy="112020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TotalTime>
  <Words>318</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CLIL pieeja– solis uz 21.gadsimta prasmēm un kompetencēm</vt:lpstr>
      <vt:lpstr>Slide 2</vt:lpstr>
      <vt:lpstr>1.mobilitāte – Dublina, Īrija. </vt:lpstr>
      <vt:lpstr>Kas ir CLIL?</vt:lpstr>
      <vt:lpstr>Kā CLIL pielietot praksē?</vt:lpstr>
      <vt:lpstr>Kas ir STEM un STEAM?</vt:lpstr>
      <vt:lpstr>Vērtīgi linki</vt:lpstr>
      <vt:lpstr>DUBLINA un Chester Beatty.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CLIL pieeja– solis uz 21.gadsimta prasmēm un kompetencēm</dc:title>
  <dc:creator>User</dc:creator>
  <cp:lastModifiedBy>User</cp:lastModifiedBy>
  <cp:revision>1</cp:revision>
  <dcterms:created xsi:type="dcterms:W3CDTF">2019-09-18T16:44:16Z</dcterms:created>
  <dcterms:modified xsi:type="dcterms:W3CDTF">2019-09-18T16:51:54Z</dcterms:modified>
</cp:coreProperties>
</file>