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00151-9A71-4B1A-8D9E-0E55B8F92379}" type="datetimeFigureOut">
              <a:rPr lang="lv-LV" smtClean="0"/>
              <a:pPr/>
              <a:t>2018.08.08.</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6D749A-199A-4FEF-B372-FE40108E1E16}"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C16D749A-199A-4FEF-B372-FE40108E1E16}" type="slidenum">
              <a:rPr lang="lv-LV" smtClean="0"/>
              <a:pPr/>
              <a:t>10</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BBB670E-920C-4F96-AA8B-88D7C065CD35}" type="datetimeFigureOut">
              <a:rPr lang="lv-LV" smtClean="0"/>
              <a:pPr/>
              <a:t>2018.08.08.</a:t>
            </a:fld>
            <a:endParaRPr lang="lv-LV"/>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lv-LV"/>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D2FD95-D9FF-47DB-BDD8-CDB12C3B739A}"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93D2FD95-D9FF-47DB-BDD8-CDB12C3B739A}"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93D2FD95-D9FF-47DB-BDD8-CDB12C3B739A}"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93D2FD95-D9FF-47DB-BDD8-CDB12C3B739A}" type="slidenum">
              <a:rPr lang="lv-LV" smtClean="0"/>
              <a:pPr/>
              <a:t>‹#›</a:t>
            </a:fld>
            <a:endParaRPr lang="lv-LV"/>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93D2FD95-D9FF-47DB-BDD8-CDB12C3B739A}" type="slidenum">
              <a:rPr lang="lv-LV" smtClean="0"/>
              <a:pPr/>
              <a:t>‹#›</a:t>
            </a:fld>
            <a:endParaRPr lang="lv-LV"/>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93D2FD95-D9FF-47DB-BDD8-CDB12C3B739A}" type="slidenum">
              <a:rPr lang="lv-LV" smtClean="0"/>
              <a:pPr/>
              <a:t>‹#›</a:t>
            </a:fld>
            <a:endParaRPr lang="lv-LV"/>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9" name="Slide Number Placeholder 8"/>
          <p:cNvSpPr>
            <a:spLocks noGrp="1"/>
          </p:cNvSpPr>
          <p:nvPr>
            <p:ph type="sldNum" sz="quarter" idx="12"/>
          </p:nvPr>
        </p:nvSpPr>
        <p:spPr/>
        <p:txBody>
          <a:bodyPr/>
          <a:lstStyle>
            <a:extLst/>
          </a:lstStyle>
          <a:p>
            <a:fld id="{93D2FD95-D9FF-47DB-BDD8-CDB12C3B739A}"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4" name="Footer Placeholder 3"/>
          <p:cNvSpPr>
            <a:spLocks noGrp="1"/>
          </p:cNvSpPr>
          <p:nvPr>
            <p:ph type="ftr" sz="quarter" idx="11"/>
          </p:nvPr>
        </p:nvSpPr>
        <p:spPr/>
        <p:txBody>
          <a:bodyPr/>
          <a:lstStyle>
            <a:extLst/>
          </a:lstStyle>
          <a:p>
            <a:endParaRPr lang="lv-LV"/>
          </a:p>
        </p:txBody>
      </p:sp>
      <p:sp>
        <p:nvSpPr>
          <p:cNvPr id="5" name="Slide Number Placeholder 4"/>
          <p:cNvSpPr>
            <a:spLocks noGrp="1"/>
          </p:cNvSpPr>
          <p:nvPr>
            <p:ph type="sldNum" sz="quarter" idx="12"/>
          </p:nvPr>
        </p:nvSpPr>
        <p:spPr/>
        <p:txBody>
          <a:bodyPr/>
          <a:lstStyle>
            <a:extLst/>
          </a:lstStyle>
          <a:p>
            <a:fld id="{93D2FD95-D9FF-47DB-BDD8-CDB12C3B739A}" type="slidenum">
              <a:rPr lang="lv-LV" smtClean="0"/>
              <a:pPr/>
              <a:t>‹#›</a:t>
            </a:fld>
            <a:endParaRPr lang="lv-LV"/>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BBB670E-920C-4F96-AA8B-88D7C065CD35}" type="datetimeFigureOut">
              <a:rPr lang="lv-LV" smtClean="0"/>
              <a:pPr/>
              <a:t>2018.08.08.</a:t>
            </a:fld>
            <a:endParaRPr lang="lv-LV"/>
          </a:p>
        </p:txBody>
      </p:sp>
      <p:sp>
        <p:nvSpPr>
          <p:cNvPr id="3" name="Footer Placeholder 2"/>
          <p:cNvSpPr>
            <a:spLocks noGrp="1"/>
          </p:cNvSpPr>
          <p:nvPr>
            <p:ph type="ftr" sz="quarter" idx="11"/>
          </p:nvPr>
        </p:nvSpPr>
        <p:spPr/>
        <p:txBody>
          <a:bodyPr/>
          <a:lstStyle>
            <a:extLst/>
          </a:lstStyle>
          <a:p>
            <a:endParaRPr lang="lv-LV"/>
          </a:p>
        </p:txBody>
      </p:sp>
      <p:sp>
        <p:nvSpPr>
          <p:cNvPr id="4" name="Slide Number Placeholder 3"/>
          <p:cNvSpPr>
            <a:spLocks noGrp="1"/>
          </p:cNvSpPr>
          <p:nvPr>
            <p:ph type="sldNum" sz="quarter" idx="12"/>
          </p:nvPr>
        </p:nvSpPr>
        <p:spPr/>
        <p:txBody>
          <a:bodyPr/>
          <a:lstStyle>
            <a:extLst/>
          </a:lstStyle>
          <a:p>
            <a:fld id="{93D2FD95-D9FF-47DB-BDD8-CDB12C3B739A}"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BBB670E-920C-4F96-AA8B-88D7C065CD35}" type="datetimeFigureOut">
              <a:rPr lang="lv-LV" smtClean="0"/>
              <a:pPr/>
              <a:t>2018.08.08.</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93D2FD95-D9FF-47DB-BDD8-CDB12C3B739A}"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BB670E-920C-4F96-AA8B-88D7C065CD35}" type="datetimeFigureOut">
              <a:rPr lang="lv-LV" smtClean="0"/>
              <a:pPr/>
              <a:t>2018.08.08.</a:t>
            </a:fld>
            <a:endParaRPr lang="lv-LV"/>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lv-LV"/>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D2FD95-D9FF-47DB-BDD8-CDB12C3B739A}" type="slidenum">
              <a:rPr lang="lv-LV" smtClean="0"/>
              <a:pPr/>
              <a:t>‹#›</a:t>
            </a:fld>
            <a:endParaRPr lang="lv-LV"/>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BBB670E-920C-4F96-AA8B-88D7C065CD35}" type="datetimeFigureOut">
              <a:rPr lang="lv-LV" smtClean="0"/>
              <a:pPr/>
              <a:t>2018.08.08.</a:t>
            </a:fld>
            <a:endParaRPr lang="lv-LV"/>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lv-LV"/>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D2FD95-D9FF-47DB-BDD8-CDB12C3B739A}"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u="sng" dirty="0"/>
              <a:t>“Talantu pilsēta” dodas uz Somiju apgūt kursu </a:t>
            </a:r>
            <a:r>
              <a:rPr lang="lv-LV" b="1" u="sng" dirty="0" smtClean="0"/>
              <a:t/>
            </a:r>
            <a:br>
              <a:rPr lang="lv-LV" b="1" u="sng" dirty="0" smtClean="0"/>
            </a:br>
            <a:r>
              <a:rPr lang="lv-LV" b="1" u="sng" dirty="0" smtClean="0"/>
              <a:t>“</a:t>
            </a:r>
            <a:r>
              <a:rPr lang="lv-LV" b="1" u="sng" dirty="0"/>
              <a:t>Ārā no klases”</a:t>
            </a:r>
            <a:r>
              <a:rPr lang="lv-LV" dirty="0"/>
              <a:t/>
            </a:r>
            <a:br>
              <a:rPr lang="lv-LV" dirty="0"/>
            </a:br>
            <a:endParaRPr lang="lv-LV" dirty="0"/>
          </a:p>
        </p:txBody>
      </p:sp>
      <p:pic>
        <p:nvPicPr>
          <p:cNvPr id="4" name="Picture 3" descr="Picture"/>
          <p:cNvPicPr/>
          <p:nvPr/>
        </p:nvPicPr>
        <p:blipFill>
          <a:blip r:embed="rId2" cstate="print"/>
          <a:srcRect/>
          <a:stretch>
            <a:fillRect/>
          </a:stretch>
        </p:blipFill>
        <p:spPr bwMode="auto">
          <a:xfrm>
            <a:off x="2699792" y="3717032"/>
            <a:ext cx="4220845" cy="122301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Un noslēgumā - kursu nedēļas kopsavilkums, grupu spēle, ko uzzinājām par Somiju šīs nedēļas laikā, sertifikāti un atvadīšanās secinājumi, kā arī </a:t>
            </a:r>
            <a:r>
              <a:rPr lang="lv-LV" dirty="0" err="1" smtClean="0"/>
              <a:t>Mari</a:t>
            </a:r>
            <a:r>
              <a:rPr lang="lv-LV" dirty="0" smtClean="0"/>
              <a:t> </a:t>
            </a:r>
            <a:r>
              <a:rPr lang="lv-LV" dirty="0" err="1" smtClean="0"/>
              <a:t>Petrelius</a:t>
            </a:r>
            <a:r>
              <a:rPr lang="lv-LV" dirty="0" smtClean="0"/>
              <a:t> stāstīja par, piemēriem, ko praktizēt ārpusklases nodarbībās – „</a:t>
            </a:r>
            <a:r>
              <a:rPr lang="lv-LV" dirty="0" err="1" smtClean="0"/>
              <a:t>scavanger</a:t>
            </a:r>
            <a:r>
              <a:rPr lang="lv-LV" dirty="0" smtClean="0"/>
              <a:t> </a:t>
            </a:r>
            <a:r>
              <a:rPr lang="lv-LV" dirty="0" err="1" smtClean="0"/>
              <a:t>hunt</a:t>
            </a:r>
            <a:r>
              <a:rPr lang="lv-LV" dirty="0" smtClean="0"/>
              <a:t>” daudzējādais pielietojums, homonīmu pielietojums u.c.</a:t>
            </a:r>
          </a:p>
          <a:p>
            <a:endParaRPr lang="lv-LV" dirty="0"/>
          </a:p>
        </p:txBody>
      </p:sp>
      <p:sp>
        <p:nvSpPr>
          <p:cNvPr id="3" name="Title 2"/>
          <p:cNvSpPr>
            <a:spLocks noGrp="1"/>
          </p:cNvSpPr>
          <p:nvPr>
            <p:ph type="title"/>
          </p:nvPr>
        </p:nvSpPr>
        <p:spPr/>
        <p:txBody>
          <a:bodyPr/>
          <a:lstStyle/>
          <a:p>
            <a:pPr algn="ctr"/>
            <a:r>
              <a:rPr lang="lv-LV" dirty="0" smtClean="0"/>
              <a:t>SERTIFKĀTI</a:t>
            </a:r>
            <a:endParaRPr lang="lv-LV" dirty="0"/>
          </a:p>
        </p:txBody>
      </p:sp>
      <p:pic>
        <p:nvPicPr>
          <p:cNvPr id="2050" name="Picture 2"/>
          <p:cNvPicPr>
            <a:picLocks noChangeAspect="1" noChangeArrowheads="1"/>
          </p:cNvPicPr>
          <p:nvPr/>
        </p:nvPicPr>
        <p:blipFill>
          <a:blip r:embed="rId3" cstate="print"/>
          <a:srcRect/>
          <a:stretch>
            <a:fillRect/>
          </a:stretch>
        </p:blipFill>
        <p:spPr bwMode="auto">
          <a:xfrm>
            <a:off x="4860033" y="4554538"/>
            <a:ext cx="2952328" cy="2215009"/>
          </a:xfrm>
          <a:prstGeom prst="rect">
            <a:avLst/>
          </a:prstGeom>
          <a:solidFill>
            <a:srgbClr val="FFFFFF"/>
          </a:solid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lv-LV" dirty="0" smtClean="0"/>
              <a:t>Kursu laiks: 03.07.2018.- 07.07.2018.</a:t>
            </a:r>
          </a:p>
          <a:p>
            <a:r>
              <a:rPr lang="lv-LV" dirty="0" smtClean="0"/>
              <a:t>Kursu norises vieta -  </a:t>
            </a:r>
            <a:r>
              <a:rPr lang="lv-LV" dirty="0" err="1" smtClean="0"/>
              <a:t>Joensuu</a:t>
            </a:r>
            <a:r>
              <a:rPr lang="lv-LV" dirty="0" smtClean="0"/>
              <a:t>, SOMIJA</a:t>
            </a:r>
          </a:p>
          <a:p>
            <a:r>
              <a:rPr lang="lv-LV" dirty="0" smtClean="0"/>
              <a:t>Dalība: Liene Liepiņa</a:t>
            </a:r>
          </a:p>
          <a:p>
            <a:r>
              <a:rPr lang="lv-LV" dirty="0" smtClean="0"/>
              <a:t/>
            </a:r>
            <a:br>
              <a:rPr lang="lv-LV" dirty="0" smtClean="0"/>
            </a:br>
            <a:r>
              <a:rPr lang="lv-LV" dirty="0" smtClean="0"/>
              <a:t/>
            </a:r>
            <a:br>
              <a:rPr lang="lv-LV" dirty="0" smtClean="0"/>
            </a:br>
            <a:endParaRPr lang="lv-LV" dirty="0"/>
          </a:p>
        </p:txBody>
      </p:sp>
      <p:sp>
        <p:nvSpPr>
          <p:cNvPr id="2" name="Title 1"/>
          <p:cNvSpPr>
            <a:spLocks noGrp="1"/>
          </p:cNvSpPr>
          <p:nvPr>
            <p:ph type="title"/>
          </p:nvPr>
        </p:nvSpPr>
        <p:spPr/>
        <p:txBody>
          <a:bodyPr/>
          <a:lstStyle/>
          <a:p>
            <a:r>
              <a:rPr lang="lv-LV" dirty="0" smtClean="0"/>
              <a:t>Kopā piedalījās 31 dalībnieks</a:t>
            </a:r>
            <a:endParaRPr lang="lv-LV" dirty="0"/>
          </a:p>
        </p:txBody>
      </p:sp>
      <p:pic>
        <p:nvPicPr>
          <p:cNvPr id="4" name="Picture 3"/>
          <p:cNvPicPr/>
          <p:nvPr/>
        </p:nvPicPr>
        <p:blipFill>
          <a:blip r:embed="rId2" cstate="print"/>
          <a:srcRect/>
          <a:stretch>
            <a:fillRect/>
          </a:stretch>
        </p:blipFill>
        <p:spPr bwMode="auto">
          <a:xfrm>
            <a:off x="4499992" y="3356992"/>
            <a:ext cx="3600400" cy="2520280"/>
          </a:xfrm>
          <a:prstGeom prst="rect">
            <a:avLst/>
          </a:prstGeom>
          <a:solidFill>
            <a:srgbClr val="FFFFFF"/>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lv-LV" dirty="0" smtClean="0"/>
              <a:t>Tikām iepazīstināti ar Somijas izglītības sistēmu, kāpēc tā ieņem augstas vietas pasaules izglītības sistēmas reitingos, kopīgi mēģinājām atrast atbildes, apskatījām, ko par to ir teikuši citi.</a:t>
            </a:r>
          </a:p>
          <a:p>
            <a:r>
              <a:rPr lang="lv-LV" dirty="0" smtClean="0"/>
              <a:t>Pašos pamatos Somijā skolotājs ir izglītības tehnologs, skolotājs Somijā ir ļoti augsti vērtēta profesija, gan materiāli, gan morāli. Visas skolas Somijā ir vienlīdz labas un somi dzīvo ar šādu pārliecību, ka nav labāku un sliktāku skolu. Izglītība līdz augstākajai izglītībai tiek nodrošināta par brīvu.</a:t>
            </a:r>
          </a:p>
          <a:p>
            <a:r>
              <a:rPr lang="lv-LV" dirty="0" smtClean="0"/>
              <a:t>Pati Somijas izglītības sistēma ir dabas orientēta.</a:t>
            </a:r>
          </a:p>
          <a:p>
            <a:endParaRPr lang="lv-LV" dirty="0"/>
          </a:p>
        </p:txBody>
      </p:sp>
      <p:sp>
        <p:nvSpPr>
          <p:cNvPr id="3" name="Title 2"/>
          <p:cNvSpPr>
            <a:spLocks noGrp="1"/>
          </p:cNvSpPr>
          <p:nvPr>
            <p:ph type="title"/>
          </p:nvPr>
        </p:nvSpPr>
        <p:spPr/>
        <p:txBody>
          <a:bodyPr/>
          <a:lstStyle/>
          <a:p>
            <a:r>
              <a:rPr lang="lv-LV" dirty="0" smtClean="0"/>
              <a:t>Somijas izglītības sistēma</a:t>
            </a:r>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Somijas izglītības sistēma nav selektīva, jo nav klase, kas ir labākas matemātikā vai citā priekšmetā, jo skolas darbojas pēc principa “neviens netiek atstāts aiz” (</a:t>
            </a:r>
            <a:r>
              <a:rPr lang="lv-LV" i="1" dirty="0" smtClean="0"/>
              <a:t>“</a:t>
            </a:r>
            <a:r>
              <a:rPr lang="lv-LV" i="1" dirty="0" err="1" smtClean="0"/>
              <a:t>none</a:t>
            </a:r>
            <a:r>
              <a:rPr lang="lv-LV" i="1" dirty="0" smtClean="0"/>
              <a:t> </a:t>
            </a:r>
            <a:r>
              <a:rPr lang="lv-LV" i="1" dirty="0" err="1" smtClean="0"/>
              <a:t>left</a:t>
            </a:r>
            <a:r>
              <a:rPr lang="lv-LV" i="1" dirty="0" smtClean="0"/>
              <a:t> </a:t>
            </a:r>
            <a:r>
              <a:rPr lang="lv-LV" i="1" dirty="0" err="1" smtClean="0"/>
              <a:t>behind</a:t>
            </a:r>
            <a:r>
              <a:rPr lang="lv-LV" i="1" dirty="0" smtClean="0"/>
              <a:t>”</a:t>
            </a:r>
            <a:r>
              <a:rPr lang="lv-LV" dirty="0" smtClean="0"/>
              <a:t>) princips.</a:t>
            </a:r>
          </a:p>
          <a:p>
            <a:r>
              <a:rPr lang="lv-LV" dirty="0" smtClean="0"/>
              <a:t>Skolās apgūstamās valodas- pamatā somu, zviedru, angļu, tad klāt nāk pēc izvēles krievu, spāņu, vācu, franču.</a:t>
            </a:r>
          </a:p>
          <a:p>
            <a:r>
              <a:rPr lang="lv-LV" dirty="0" smtClean="0"/>
              <a:t>No 16 līdz 18 gadiem zēniem jāiet obligātā armijas apmācība.</a:t>
            </a:r>
          </a:p>
          <a:p>
            <a:endParaRPr lang="lv-LV" dirty="0"/>
          </a:p>
        </p:txBody>
      </p:sp>
      <p:sp>
        <p:nvSpPr>
          <p:cNvPr id="3" name="Title 2"/>
          <p:cNvSpPr>
            <a:spLocks noGrp="1"/>
          </p:cNvSpPr>
          <p:nvPr>
            <p:ph type="title"/>
          </p:nvPr>
        </p:nvSpPr>
        <p:spPr/>
        <p:txBody>
          <a:bodyPr>
            <a:normAutofit fontScale="90000"/>
          </a:bodyPr>
          <a:lstStyle/>
          <a:p>
            <a:pPr algn="ctr"/>
            <a:r>
              <a:rPr lang="lv-LV" dirty="0" smtClean="0"/>
              <a:t>Somijas izglītības sistēma nav selektīva</a:t>
            </a:r>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Pēc prezentācijām mūs iepazīstināja ar somu āra spēli </a:t>
            </a:r>
            <a:r>
              <a:rPr lang="lv-LV" dirty="0" err="1" smtClean="0"/>
              <a:t>Mōlkky</a:t>
            </a:r>
            <a:r>
              <a:rPr lang="lv-LV" dirty="0" smtClean="0"/>
              <a:t>, interesanta spēle, ko apgūt bērniem un pieaugušajiem ārpusklases aktivitātēs.</a:t>
            </a:r>
          </a:p>
          <a:p>
            <a:endParaRPr lang="lv-LV" dirty="0"/>
          </a:p>
        </p:txBody>
      </p:sp>
      <p:sp>
        <p:nvSpPr>
          <p:cNvPr id="3" name="Title 2"/>
          <p:cNvSpPr>
            <a:spLocks noGrp="1"/>
          </p:cNvSpPr>
          <p:nvPr>
            <p:ph type="title"/>
          </p:nvPr>
        </p:nvSpPr>
        <p:spPr/>
        <p:txBody>
          <a:bodyPr/>
          <a:lstStyle/>
          <a:p>
            <a:r>
              <a:rPr lang="lv-LV" dirty="0" smtClean="0"/>
              <a:t>Āra spēle </a:t>
            </a:r>
            <a:r>
              <a:rPr lang="lv-LV" dirty="0" err="1" smtClean="0"/>
              <a:t>Mōlkky</a:t>
            </a:r>
            <a:endParaRPr lang="lv-LV" dirty="0"/>
          </a:p>
        </p:txBody>
      </p:sp>
      <p:pic>
        <p:nvPicPr>
          <p:cNvPr id="4" name="Picture 3"/>
          <p:cNvPicPr/>
          <p:nvPr/>
        </p:nvPicPr>
        <p:blipFill>
          <a:blip r:embed="rId2" cstate="print"/>
          <a:srcRect/>
          <a:stretch>
            <a:fillRect/>
          </a:stretch>
        </p:blipFill>
        <p:spPr bwMode="auto">
          <a:xfrm>
            <a:off x="3779912" y="3284984"/>
            <a:ext cx="3924300" cy="2800350"/>
          </a:xfrm>
          <a:prstGeom prst="rect">
            <a:avLst/>
          </a:prstGeom>
          <a:solidFill>
            <a:srgbClr val="FFFFFF"/>
          </a:solidFill>
          <a:ln w="9525">
            <a:noFill/>
            <a:miter lim="800000"/>
            <a:headEnd/>
            <a:tailEnd/>
          </a:ln>
          <a:scene3d>
            <a:camera prst="orthographicFront">
              <a:rot lat="0" lon="21299999" rev="16200000"/>
            </a:camera>
            <a:lightRig rig="threePt" dir="t"/>
          </a:scene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lv-LV" dirty="0" smtClean="0"/>
              <a:t>Viņa strādā Somijas </a:t>
            </a:r>
            <a:r>
              <a:rPr lang="lv-LV" dirty="0" err="1" smtClean="0"/>
              <a:t>Joensuu</a:t>
            </a:r>
            <a:r>
              <a:rPr lang="lv-LV" dirty="0" smtClean="0"/>
              <a:t> skolā kā informācijas un komunikācijas tehnoloģiju (IKT) eksperte. Kā apgalvo </a:t>
            </a:r>
            <a:r>
              <a:rPr lang="lv-LV" dirty="0" err="1" smtClean="0"/>
              <a:t>Mari</a:t>
            </a:r>
            <a:r>
              <a:rPr lang="lv-LV" dirty="0" smtClean="0"/>
              <a:t>, viņas galvenais darba pienākums – domāt, paredzēt nākotni. </a:t>
            </a:r>
            <a:r>
              <a:rPr lang="lv-LV" dirty="0" err="1" smtClean="0"/>
              <a:t>Mari</a:t>
            </a:r>
            <a:r>
              <a:rPr lang="lv-LV" dirty="0" smtClean="0"/>
              <a:t> ceļo pa Somiju, tiekas ar skolotājiem, vēro tos darbībā, lasa lekcijas un pēc tam - dod savu eksperta viedokli par to, kādas IKT ierīces skolas direktoram iepirkt, bet no kurām atteikties, ietaupot skolas finanšu līdzekļus, jo tām būs īslaicīgs mūžs. </a:t>
            </a:r>
          </a:p>
          <a:p>
            <a:r>
              <a:rPr lang="lv-LV" dirty="0" smtClean="0"/>
              <a:t>Nav atsevišķa IKT eksperta skolās, ir IKT skolotājs, kas māca kopā gan klasei, gan skolotājiem, kā izmantot jaunās tehnoloģijas. Skolotāji palīdz bērniem, bērni skolotājiem apgūt jaunās tehnoloģija. (piemēram, </a:t>
            </a:r>
            <a:r>
              <a:rPr lang="lv-LV" dirty="0" err="1" smtClean="0"/>
              <a:t>google</a:t>
            </a:r>
            <a:r>
              <a:rPr lang="lv-LV" dirty="0" smtClean="0"/>
              <a:t> </a:t>
            </a:r>
            <a:r>
              <a:rPr lang="lv-LV" dirty="0" err="1" smtClean="0"/>
              <a:t>classroom</a:t>
            </a:r>
            <a:r>
              <a:rPr lang="lv-LV" dirty="0" smtClean="0"/>
              <a:t>).</a:t>
            </a:r>
          </a:p>
          <a:p>
            <a:endParaRPr lang="lv-LV" dirty="0"/>
          </a:p>
        </p:txBody>
      </p:sp>
      <p:sp>
        <p:nvSpPr>
          <p:cNvPr id="3" name="Title 2"/>
          <p:cNvSpPr>
            <a:spLocks noGrp="1"/>
          </p:cNvSpPr>
          <p:nvPr>
            <p:ph type="title"/>
          </p:nvPr>
        </p:nvSpPr>
        <p:spPr/>
        <p:txBody>
          <a:bodyPr>
            <a:normAutofit fontScale="90000"/>
          </a:bodyPr>
          <a:lstStyle/>
          <a:p>
            <a:pPr algn="ctr"/>
            <a:r>
              <a:rPr lang="lv-LV" dirty="0" err="1" smtClean="0"/>
              <a:t>Mari</a:t>
            </a:r>
            <a:r>
              <a:rPr lang="lv-LV" dirty="0" smtClean="0"/>
              <a:t> </a:t>
            </a:r>
            <a:r>
              <a:rPr lang="lv-LV" dirty="0" err="1" smtClean="0"/>
              <a:t>Petrelius</a:t>
            </a:r>
            <a:r>
              <a:rPr lang="lv-LV" dirty="0" smtClean="0"/>
              <a:t> dalījās savā pieredzē.</a:t>
            </a: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lv-LV" dirty="0" smtClean="0"/>
              <a:t>5 gadus atpakaļ uzbūvēja sistēmu ar brīvpieejas </a:t>
            </a:r>
            <a:r>
              <a:rPr lang="lv-LV" dirty="0" err="1" smtClean="0"/>
              <a:t>wi-</a:t>
            </a:r>
            <a:r>
              <a:rPr lang="lv-LV" dirty="0" smtClean="0"/>
              <a:t> </a:t>
            </a:r>
            <a:r>
              <a:rPr lang="lv-LV" dirty="0" err="1" smtClean="0"/>
              <a:t>fi</a:t>
            </a:r>
            <a:r>
              <a:rPr lang="lv-LV" dirty="0" smtClean="0"/>
              <a:t> visā skolā (ne tikai skolas aprīkojumam, bet arī skolnieki var pieslēgties ar savām ierīcēm)</a:t>
            </a:r>
          </a:p>
          <a:p>
            <a:r>
              <a:rPr lang="lv-LV" dirty="0" smtClean="0"/>
              <a:t>drošības aspektu ieviešana un uztaisīja “Ņem savu aprīkojumu” ( </a:t>
            </a:r>
            <a:r>
              <a:rPr lang="lv-LV" i="1" dirty="0" err="1" smtClean="0"/>
              <a:t>Bring</a:t>
            </a:r>
            <a:r>
              <a:rPr lang="lv-LV" i="1" dirty="0" smtClean="0"/>
              <a:t> </a:t>
            </a:r>
            <a:r>
              <a:rPr lang="lv-LV" i="1" dirty="0" err="1" smtClean="0"/>
              <a:t>your</a:t>
            </a:r>
            <a:r>
              <a:rPr lang="lv-LV" i="1" dirty="0" smtClean="0"/>
              <a:t> </a:t>
            </a:r>
            <a:r>
              <a:rPr lang="lv-LV" i="1" dirty="0" err="1" smtClean="0"/>
              <a:t>device</a:t>
            </a:r>
            <a:r>
              <a:rPr lang="lv-LV" i="1" dirty="0" smtClean="0"/>
              <a:t> </a:t>
            </a:r>
            <a:r>
              <a:rPr lang="lv-LV" i="1" dirty="0" err="1" smtClean="0"/>
              <a:t>protocol</a:t>
            </a:r>
            <a:r>
              <a:rPr lang="lv-LV" dirty="0" smtClean="0"/>
              <a:t> – noteikumi, atļauj lietot mobilos telefonus</a:t>
            </a:r>
          </a:p>
          <a:p>
            <a:r>
              <a:rPr lang="lv-LV" dirty="0" smtClean="0"/>
              <a:t>Problēma – pārlieku lielā atkarība un tehnoloģiju izmantošana, somi to uzskata par pašregulācijas spēju trūkumu </a:t>
            </a:r>
            <a:r>
              <a:rPr lang="lv-LV" i="1" dirty="0" smtClean="0"/>
              <a:t>“</a:t>
            </a:r>
            <a:r>
              <a:rPr lang="lv-LV" i="1" dirty="0" err="1" smtClean="0"/>
              <a:t>lack</a:t>
            </a:r>
            <a:r>
              <a:rPr lang="lv-LV" i="1" dirty="0" smtClean="0"/>
              <a:t> </a:t>
            </a:r>
            <a:r>
              <a:rPr lang="lv-LV" i="1" dirty="0" err="1" smtClean="0"/>
              <a:t>of</a:t>
            </a:r>
            <a:r>
              <a:rPr lang="lv-LV" i="1" dirty="0" smtClean="0"/>
              <a:t> </a:t>
            </a:r>
            <a:r>
              <a:rPr lang="lv-LV" i="1" dirty="0" err="1" smtClean="0"/>
              <a:t>self</a:t>
            </a:r>
            <a:r>
              <a:rPr lang="lv-LV" i="1" dirty="0" smtClean="0"/>
              <a:t> </a:t>
            </a:r>
            <a:r>
              <a:rPr lang="lv-LV" i="1" dirty="0" err="1" smtClean="0"/>
              <a:t>regulation</a:t>
            </a:r>
            <a:r>
              <a:rPr lang="lv-LV" i="1" dirty="0" smtClean="0"/>
              <a:t> </a:t>
            </a:r>
            <a:r>
              <a:rPr lang="lv-LV" i="1" dirty="0" err="1" smtClean="0"/>
              <a:t>skills</a:t>
            </a:r>
            <a:r>
              <a:rPr lang="lv-LV" i="1" dirty="0" smtClean="0"/>
              <a:t>”</a:t>
            </a:r>
            <a:r>
              <a:rPr lang="lv-LV" dirty="0" smtClean="0"/>
              <a:t>, tāpēc, kopā ar tehnoloģijām, ir jāmāca, kā tās izmantot, cik daudz izmantot, kādos veidos izmantot (māca, kā nodalīt telefonus nost, kā regulēt sevi, kad nolikt malā).</a:t>
            </a:r>
          </a:p>
          <a:p>
            <a:endParaRPr lang="lv-LV" dirty="0"/>
          </a:p>
        </p:txBody>
      </p:sp>
      <p:sp>
        <p:nvSpPr>
          <p:cNvPr id="3" name="Title 2"/>
          <p:cNvSpPr>
            <a:spLocks noGrp="1"/>
          </p:cNvSpPr>
          <p:nvPr>
            <p:ph type="title"/>
          </p:nvPr>
        </p:nvSpPr>
        <p:spPr/>
        <p:txBody>
          <a:bodyPr>
            <a:normAutofit fontScale="90000"/>
          </a:bodyPr>
          <a:lstStyle/>
          <a:p>
            <a:pPr algn="ctr"/>
            <a:r>
              <a:rPr lang="lv-LV" dirty="0" smtClean="0"/>
              <a:t>Nedaudz par Somijas skolām:</a:t>
            </a:r>
            <a:br>
              <a:rPr lang="lv-LV" dirty="0" smtClean="0"/>
            </a:br>
            <a:endParaRPr lang="lv-LV"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Sadalāmies grupās un spēlējam interaktīvo spēli, caur </a:t>
            </a:r>
            <a:r>
              <a:rPr lang="lv-LV" dirty="0" err="1" smtClean="0"/>
              <a:t>seppo</a:t>
            </a:r>
            <a:r>
              <a:rPr lang="lv-LV" dirty="0" smtClean="0"/>
              <a:t> platformu, spēle mums māca un ierāda, kas ir somu beisbols, </a:t>
            </a:r>
            <a:r>
              <a:rPr lang="lv-LV" dirty="0" err="1" smtClean="0"/>
              <a:t>frisbijs</a:t>
            </a:r>
            <a:r>
              <a:rPr lang="lv-LV" dirty="0" smtClean="0"/>
              <a:t>, orientēšanās , SUP, apgūstam aplikāciju, vēsturi utt.</a:t>
            </a:r>
          </a:p>
          <a:p>
            <a:endParaRPr lang="lv-LV" dirty="0"/>
          </a:p>
        </p:txBody>
      </p:sp>
      <p:sp>
        <p:nvSpPr>
          <p:cNvPr id="3" name="Title 2"/>
          <p:cNvSpPr>
            <a:spLocks noGrp="1"/>
          </p:cNvSpPr>
          <p:nvPr>
            <p:ph type="title"/>
          </p:nvPr>
        </p:nvSpPr>
        <p:spPr/>
        <p:txBody>
          <a:bodyPr/>
          <a:lstStyle/>
          <a:p>
            <a:r>
              <a:rPr lang="lv-LV" dirty="0" err="1" smtClean="0"/>
              <a:t>Seppo</a:t>
            </a:r>
            <a:r>
              <a:rPr lang="lv-LV" dirty="0" smtClean="0"/>
              <a:t> platforma</a:t>
            </a:r>
            <a:endParaRPr lang="lv-LV" dirty="0"/>
          </a:p>
        </p:txBody>
      </p:sp>
      <p:pic>
        <p:nvPicPr>
          <p:cNvPr id="1026" name="Picture 2"/>
          <p:cNvPicPr>
            <a:picLocks noChangeAspect="1" noChangeArrowheads="1"/>
          </p:cNvPicPr>
          <p:nvPr/>
        </p:nvPicPr>
        <p:blipFill>
          <a:blip r:embed="rId2" cstate="print"/>
          <a:srcRect/>
          <a:stretch>
            <a:fillRect/>
          </a:stretch>
        </p:blipFill>
        <p:spPr bwMode="auto">
          <a:xfrm>
            <a:off x="4283968" y="3861048"/>
            <a:ext cx="3730625" cy="2798762"/>
          </a:xfrm>
          <a:prstGeom prst="rect">
            <a:avLst/>
          </a:prstGeom>
          <a:solidFill>
            <a:srgbClr val="FFFFFF"/>
          </a:solid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Iejutāmies arī  skolnieku lomā ārpus klases. Devāmies uz Koli nacionālo parku. Koli parks ir nacionālais mantojums, kurā var mācīties par zemes ģeoloģiju, kalnu veidošanos, te sastopamas somiem raksturīgās klintis, vecākie egļu meži, bioloģiskās daudzveidības pļavas, senās somu kulta vietas, kuras centusies pārņemt kristietība. Pavadījām dienu izzinošās aktivitātēs Koli dabas parkā.</a:t>
            </a:r>
          </a:p>
          <a:p>
            <a:endParaRPr lang="lv-LV" dirty="0"/>
          </a:p>
        </p:txBody>
      </p:sp>
      <p:sp>
        <p:nvSpPr>
          <p:cNvPr id="3" name="Title 2"/>
          <p:cNvSpPr>
            <a:spLocks noGrp="1"/>
          </p:cNvSpPr>
          <p:nvPr>
            <p:ph type="title"/>
          </p:nvPr>
        </p:nvSpPr>
        <p:spPr/>
        <p:txBody>
          <a:bodyPr/>
          <a:lstStyle/>
          <a:p>
            <a:pPr algn="ctr"/>
            <a:r>
              <a:rPr lang="lv-LV" dirty="0" smtClean="0"/>
              <a:t>Koli nacionālais parks</a:t>
            </a:r>
            <a:endParaRPr lang="lv-LV"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609</Words>
  <Application>Microsoft Office PowerPoint</Application>
  <PresentationFormat>On-screen Show (4:3)</PresentationFormat>
  <Paragraphs>30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“Talantu pilsēta” dodas uz Somiju apgūt kursu  “Ārā no klases” </vt:lpstr>
      <vt:lpstr>Kopā piedalījās 31 dalībnieks</vt:lpstr>
      <vt:lpstr>Somijas izglītības sistēma</vt:lpstr>
      <vt:lpstr>Somijas izglītības sistēma nav selektīva</vt:lpstr>
      <vt:lpstr>Āra spēle Mōlkky</vt:lpstr>
      <vt:lpstr>Mari Petrelius dalījās savā pieredzē.</vt:lpstr>
      <vt:lpstr>Nedaudz par Somijas skolām: </vt:lpstr>
      <vt:lpstr>Seppo platforma</vt:lpstr>
      <vt:lpstr>Koli nacionālais parks</vt:lpstr>
      <vt:lpstr>SERTIFKĀTI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“Talantu pilsēta” dodas uz Somiju apgūt kursu  “Ārā no klases”</dc:title>
  <dc:creator>User</dc:creator>
  <cp:lastModifiedBy>Rita</cp:lastModifiedBy>
  <cp:revision>3</cp:revision>
  <dcterms:created xsi:type="dcterms:W3CDTF">2018-08-07T11:47:34Z</dcterms:created>
  <dcterms:modified xsi:type="dcterms:W3CDTF">2018-08-08T16:00:05Z</dcterms:modified>
</cp:coreProperties>
</file>